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56" r:id="rId2"/>
    <p:sldId id="267" r:id="rId3"/>
    <p:sldId id="268" r:id="rId4"/>
    <p:sldId id="266" r:id="rId5"/>
    <p:sldId id="265" r:id="rId6"/>
    <p:sldId id="269" r:id="rId7"/>
    <p:sldId id="270" r:id="rId8"/>
    <p:sldId id="275" r:id="rId9"/>
    <p:sldId id="276" r:id="rId10"/>
    <p:sldId id="277" r:id="rId11"/>
    <p:sldId id="274" r:id="rId12"/>
    <p:sldId id="271" r:id="rId13"/>
    <p:sldId id="272" r:id="rId14"/>
    <p:sldId id="273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36C"/>
    <a:srgbClr val="A99A66"/>
    <a:srgbClr val="D4CDB4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04" autoAdjust="0"/>
  </p:normalViewPr>
  <p:slideViewPr>
    <p:cSldViewPr snapToGrid="0">
      <p:cViewPr varScale="1">
        <p:scale>
          <a:sx n="96" d="100"/>
          <a:sy n="96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058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87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659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269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440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85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5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384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53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3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78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microsoft.com/office/2007/relationships/hdphoto" Target="../media/hdphoto1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microsoft.com/office/2007/relationships/hdphoto" Target="../media/hdphoto1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microsoft.com/office/2007/relationships/hdphoto" Target="../media/hdphoto17.wdp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52000" rtlCol="0" anchor="ctr"/>
          <a:lstStyle/>
          <a:p>
            <a:pPr algn="ct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writers?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2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4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6D4A1-E02E-4EE0-2CF4-1475810E5BA4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CE9531-11FC-B922-E3FB-067FD5F8BDAD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would be nice to meet everyone who is passionate about our project, but we are shy.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2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6F9CA6B-22C4-FAE5-9D18-73DC6E3FBB2E}"/>
              </a:ext>
            </a:extLst>
          </p:cNvPr>
          <p:cNvGrpSpPr/>
          <p:nvPr/>
        </p:nvGrpSpPr>
        <p:grpSpPr>
          <a:xfrm>
            <a:off x="12918280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D8E00ACF-5C64-B03A-6085-5ED77A5AE656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BC12148-F9FA-E041-E9D6-3E93B1907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6806141-B908-8370-1A3E-43469CBDE1A2}"/>
              </a:ext>
            </a:extLst>
          </p:cNvPr>
          <p:cNvGrpSpPr/>
          <p:nvPr/>
        </p:nvGrpSpPr>
        <p:grpSpPr>
          <a:xfrm>
            <a:off x="4104308" y="986854"/>
            <a:ext cx="3983385" cy="3846065"/>
            <a:chOff x="1216395" y="771650"/>
            <a:chExt cx="3154127" cy="3045394"/>
          </a:xfrm>
        </p:grpSpPr>
        <p:sp>
          <p:nvSpPr>
            <p:cNvPr id="12" name="Decisione 11">
              <a:extLst>
                <a:ext uri="{FF2B5EF4-FFF2-40B4-BE49-F238E27FC236}">
                  <a16:creationId xmlns:a16="http://schemas.microsoft.com/office/drawing/2014/main" id="{1E36BA77-B376-87AB-8C4B-F892AA1685D2}"/>
                </a:ext>
              </a:extLst>
            </p:cNvPr>
            <p:cNvSpPr/>
            <p:nvPr/>
          </p:nvSpPr>
          <p:spPr>
            <a:xfrm>
              <a:off x="1216395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Known writers?</a:t>
              </a:r>
            </a:p>
          </p:txBody>
        </p:sp>
        <p:sp>
          <p:nvSpPr>
            <p:cNvPr id="13" name="Decisione 12">
              <a:extLst>
                <a:ext uri="{FF2B5EF4-FFF2-40B4-BE49-F238E27FC236}">
                  <a16:creationId xmlns:a16="http://schemas.microsoft.com/office/drawing/2014/main" id="{FFA880D5-1BF5-53B3-9A64-F7349D3062FF}"/>
                </a:ext>
              </a:extLst>
            </p:cNvPr>
            <p:cNvSpPr/>
            <p:nvPr/>
          </p:nvSpPr>
          <p:spPr>
            <a:xfrm>
              <a:off x="2905237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Store state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2" name="Decisione 21">
              <a:extLst>
                <a:ext uri="{FF2B5EF4-FFF2-40B4-BE49-F238E27FC236}">
                  <a16:creationId xmlns:a16="http://schemas.microsoft.com/office/drawing/2014/main" id="{6BFA6A6D-A520-8231-08EF-98F353B7132A}"/>
                </a:ext>
              </a:extLst>
            </p:cNvPr>
            <p:cNvSpPr/>
            <p:nvPr/>
          </p:nvSpPr>
          <p:spPr>
            <a:xfrm>
              <a:off x="2060816" y="771650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Multiple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writers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5" name="Decisione 24">
              <a:extLst>
                <a:ext uri="{FF2B5EF4-FFF2-40B4-BE49-F238E27FC236}">
                  <a16:creationId xmlns:a16="http://schemas.microsoft.com/office/drawing/2014/main" id="{1C0D0C2E-CB2C-4000-D239-04BA26DA04BE}"/>
                </a:ext>
              </a:extLst>
            </p:cNvPr>
            <p:cNvSpPr/>
            <p:nvPr/>
          </p:nvSpPr>
          <p:spPr>
            <a:xfrm>
              <a:off x="2060816" y="2397251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TTP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114B742-08B8-B476-50E8-A8728F8766DE}"/>
              </a:ext>
            </a:extLst>
          </p:cNvPr>
          <p:cNvSpPr>
            <a:spLocks/>
          </p:cNvSpPr>
          <p:nvPr/>
        </p:nvSpPr>
        <p:spPr>
          <a:xfrm>
            <a:off x="5144966" y="4660024"/>
            <a:ext cx="2123501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9C952A0-63C3-368D-049E-E05F7509C41F}"/>
              </a:ext>
            </a:extLst>
          </p:cNvPr>
          <p:cNvSpPr>
            <a:spLocks/>
          </p:cNvSpPr>
          <p:nvPr/>
        </p:nvSpPr>
        <p:spPr>
          <a:xfrm>
            <a:off x="8189370" y="4660024"/>
            <a:ext cx="2406824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cheating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85129E0-1DB8-B35E-962B-3D08D25E461E}"/>
              </a:ext>
            </a:extLst>
          </p:cNvPr>
          <p:cNvSpPr>
            <a:spLocks/>
          </p:cNvSpPr>
          <p:nvPr/>
        </p:nvSpPr>
        <p:spPr>
          <a:xfrm>
            <a:off x="1595807" y="4660023"/>
            <a:ext cx="2628257" cy="600588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22438B7-AB90-2DE6-A1BA-15724A524C55}"/>
              </a:ext>
            </a:extLst>
          </p:cNvPr>
          <p:cNvSpPr>
            <a:spLocks/>
          </p:cNvSpPr>
          <p:nvPr/>
        </p:nvSpPr>
        <p:spPr>
          <a:xfrm>
            <a:off x="3325900" y="2286358"/>
            <a:ext cx="5540201" cy="1530121"/>
          </a:xfrm>
          <a:prstGeom prst="roundRect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Permissionless</a:t>
            </a:r>
            <a:r>
              <a:rPr lang="it-IT" sz="40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 Blockchain</a:t>
            </a:r>
          </a:p>
        </p:txBody>
      </p:sp>
    </p:spTree>
    <p:extLst>
      <p:ext uri="{BB962C8B-B14F-4D97-AF65-F5344CB8AC3E}">
        <p14:creationId xmlns:p14="http://schemas.microsoft.com/office/powerpoint/2010/main" val="186564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800"/>
                            </p:stCondLst>
                            <p:childTnLst>
                              <p:par>
                                <p:cTn id="43" presetID="1" presetClass="path" presetSubtype="0" repeatCount="indefinite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23 C 0.08112 0.04537 0.24362 0.04514 0.35313 -0.00139 C 0.46263 -0.04815 0.67136 -0.20116 0.65729 -0.27986 C 0.65664 -0.36921 0.32904 -0.56736 0.25977 -0.56736 C 0.19076 -0.56736 -0.13515 -0.36528 -0.13476 -0.27546 C -0.13463 -0.18588 -0.08138 -0.04607 -0.00013 -0.00023 Z " pathEditMode="relative" rAng="0" ptsTypes="AAAAAA">
                                      <p:cBhvr>
                                        <p:cTn id="4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2" y="-266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26 -0.00023 C 0.13138 -0.00185 0.39063 -0.18264 0.38568 -0.27801 C 0.38086 -0.37361 0.03946 -0.57315 -0.02955 -0.57315 C -0.09843 -0.57315 -0.40885 -0.36482 -0.40403 -0.26921 C -0.39895 -0.17384 -0.1319 0.00116 -0.00026 -0.00023 Z " pathEditMode="relative" rAng="0" ptsTypes="AAAAA">
                                      <p:cBhvr>
                                        <p:cTn id="4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865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46 C 0.13125 -0.0125 0.1724 -0.20834 0.12487 -0.30301 C 0.07735 -0.39769 -0.21666 -0.56875 -0.28567 -0.56875 C -0.35455 -0.56875 -0.7108 -0.32662 -0.66328 -0.23195 C -0.61562 -0.13727 -0.13151 0.01134 -0.00013 -0.00046 Z " pathEditMode="relative" rAng="0" ptsTypes="AAAAA">
                                      <p:cBhvr>
                                        <p:cTn id="4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72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27" grpId="0" animBg="1"/>
      <p:bldP spid="2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C3C657-AF96-45E6-D53C-B4BB26128126}"/>
              </a:ext>
            </a:extLst>
          </p:cNvPr>
          <p:cNvGrpSpPr/>
          <p:nvPr/>
        </p:nvGrpSpPr>
        <p:grpSpPr>
          <a:xfrm>
            <a:off x="-10627519" y="753666"/>
            <a:ext cx="10091737" cy="5350668"/>
            <a:chOff x="1050132" y="753666"/>
            <a:chExt cx="10091737" cy="5350668"/>
          </a:xfrm>
        </p:grpSpPr>
        <p:sp>
          <p:nvSpPr>
            <p:cNvPr id="16" name="Rettangolo con due angoli in diagonale ritagliati 15">
              <a:extLst>
                <a:ext uri="{FF2B5EF4-FFF2-40B4-BE49-F238E27FC236}">
                  <a16:creationId xmlns:a16="http://schemas.microsoft.com/office/drawing/2014/main" id="{F0B2602F-2577-202C-E7C7-1F67741828A8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F80B076B-82BA-9474-F029-42357C903A30}"/>
                </a:ext>
              </a:extLst>
            </p:cNvPr>
            <p:cNvSpPr>
              <a:spLocks/>
            </p:cNvSpPr>
            <p:nvPr/>
          </p:nvSpPr>
          <p:spPr>
            <a:xfrm>
              <a:off x="5144966" y="4660024"/>
              <a:ext cx="2123501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0AD2115E-AAB1-8B1C-8F09-6DF3BD8DDD87}"/>
                </a:ext>
              </a:extLst>
            </p:cNvPr>
            <p:cNvSpPr>
              <a:spLocks/>
            </p:cNvSpPr>
            <p:nvPr/>
          </p:nvSpPr>
          <p:spPr>
            <a:xfrm>
              <a:off x="8189370" y="4660024"/>
              <a:ext cx="2406824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cheating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45DFAAB1-8AA7-7F34-1459-9207E4BAEB5C}"/>
                </a:ext>
              </a:extLst>
            </p:cNvPr>
            <p:cNvSpPr>
              <a:spLocks/>
            </p:cNvSpPr>
            <p:nvPr/>
          </p:nvSpPr>
          <p:spPr>
            <a:xfrm>
              <a:off x="1595807" y="4660023"/>
              <a:ext cx="2628257" cy="600588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Decentralized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F5DB156-517B-3F47-AB82-4BD2BFC76939}"/>
                </a:ext>
              </a:extLst>
            </p:cNvPr>
            <p:cNvSpPr>
              <a:spLocks/>
            </p:cNvSpPr>
            <p:nvPr/>
          </p:nvSpPr>
          <p:spPr>
            <a:xfrm>
              <a:off x="3325900" y="2286358"/>
              <a:ext cx="5540201" cy="1530121"/>
            </a:xfrm>
            <a:prstGeom prst="roundRect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b="1" dirty="0" err="1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Permissionless</a:t>
              </a:r>
              <a:r>
                <a:rPr lang="it-IT" sz="4000" b="1" dirty="0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 Blockchain</a:t>
              </a: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C6E02BCF-432C-5CA5-070F-852D00F18687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9664E79-3F3D-B362-63F8-9ACC60F7E4BF}"/>
              </a:ext>
            </a:extLst>
          </p:cNvPr>
          <p:cNvGrpSpPr/>
          <p:nvPr/>
        </p:nvGrpSpPr>
        <p:grpSpPr>
          <a:xfrm>
            <a:off x="13013530" y="753666"/>
            <a:ext cx="10091737" cy="5350668"/>
            <a:chOff x="1050132" y="753666"/>
            <a:chExt cx="10091737" cy="5350668"/>
          </a:xfrm>
        </p:grpSpPr>
        <p:sp>
          <p:nvSpPr>
            <p:cNvPr id="9" name="Rettangolo con due angoli in diagonale ritagliati 8">
              <a:extLst>
                <a:ext uri="{FF2B5EF4-FFF2-40B4-BE49-F238E27FC236}">
                  <a16:creationId xmlns:a16="http://schemas.microsoft.com/office/drawing/2014/main" id="{6F03EE43-777B-4CA9-95A8-AAF05990EE2D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4722E9-5FCC-28F9-A2D8-9AF88614D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olo 3">
            <a:extLst>
              <a:ext uri="{FF2B5EF4-FFF2-40B4-BE49-F238E27FC236}">
                <a16:creationId xmlns:a16="http://schemas.microsoft.com/office/drawing/2014/main" id="{80FBA79A-9A58-A43A-0DAF-0ECCF2450E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Integrazione dell’AI per creazione dei mostri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Gestione non-</a:t>
            </a:r>
            <a:r>
              <a:rPr lang="it-IT" dirty="0" err="1"/>
              <a:t>fungible</a:t>
            </a:r>
            <a:r>
              <a:rPr lang="it-IT" dirty="0"/>
              <a:t> tokens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776FAF2-E9A6-AE4D-EE67-F45C8764A4E7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6CD2FFBF-0F9D-A2EE-1E9A-C54A03A447BA}"/>
              </a:ext>
            </a:extLst>
          </p:cNvPr>
          <p:cNvGrpSpPr/>
          <p:nvPr/>
        </p:nvGrpSpPr>
        <p:grpSpPr>
          <a:xfrm>
            <a:off x="12803981" y="753666"/>
            <a:ext cx="10091737" cy="5350668"/>
            <a:chOff x="1050132" y="753666"/>
            <a:chExt cx="10091737" cy="5350668"/>
          </a:xfrm>
        </p:grpSpPr>
        <p:sp>
          <p:nvSpPr>
            <p:cNvPr id="9" name="Rettangolo con due angoli in diagonale ritagliati 8">
              <a:extLst>
                <a:ext uri="{FF2B5EF4-FFF2-40B4-BE49-F238E27FC236}">
                  <a16:creationId xmlns:a16="http://schemas.microsoft.com/office/drawing/2014/main" id="{45CB5DCB-6B78-4316-82AB-62130D2D2B7D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ABFCE3C-FF54-202C-A9E8-262D9CC0D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847690"/>
              <a:ext cx="1272439" cy="962591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8D3F964-EB20-2207-1675-4E5F20FCFD04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12" name="Rettangolo con due angoli in diagonale ritagliati 11">
              <a:extLst>
                <a:ext uri="{FF2B5EF4-FFF2-40B4-BE49-F238E27FC236}">
                  <a16:creationId xmlns:a16="http://schemas.microsoft.com/office/drawing/2014/main" id="{BA3B1DEE-1FB6-2316-8F18-A7B3C97823E0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36FF044-0A19-BB92-3F50-34711CA0D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olo 3">
            <a:extLst>
              <a:ext uri="{FF2B5EF4-FFF2-40B4-BE49-F238E27FC236}">
                <a16:creationId xmlns:a16="http://schemas.microsoft.com/office/drawing/2014/main" id="{B6DB6644-1DCF-085D-9E6C-DDA8536ACC1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Carosello </a:t>
            </a:r>
            <a:r>
              <a:rPr lang="it-IT"/>
              <a:t>con prototipi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7A7335D-E59C-3C89-E1C6-9A02E9112A4E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847690"/>
              <a:ext cx="1272439" cy="962591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464B4CC-EB28-7C37-51B4-8606B93D76A6}"/>
              </a:ext>
            </a:extLst>
          </p:cNvPr>
          <p:cNvGrpSpPr/>
          <p:nvPr/>
        </p:nvGrpSpPr>
        <p:grpSpPr>
          <a:xfrm>
            <a:off x="-10437019" y="753666"/>
            <a:ext cx="10091737" cy="5350668"/>
            <a:chOff x="1050132" y="753666"/>
            <a:chExt cx="10091737" cy="5350668"/>
          </a:xfrm>
        </p:grpSpPr>
        <p:sp>
          <p:nvSpPr>
            <p:cNvPr id="10" name="Rettangolo con due angoli in diagonale ritagliati 9">
              <a:extLst>
                <a:ext uri="{FF2B5EF4-FFF2-40B4-BE49-F238E27FC236}">
                  <a16:creationId xmlns:a16="http://schemas.microsoft.com/office/drawing/2014/main" id="{B9F617D3-162C-DF4E-0AC0-5CB3625348FA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5D5C421-3C51-B8BA-16E1-584B61F61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5DBB290A-6CC9-8C67-A846-3F53DC5AC892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Aim</a:t>
            </a:r>
            <a:r>
              <a:rPr lang="it-IT" dirty="0"/>
              <a:t>: realizzare un gioco di collezionabili generati con AI in grado di sostenere missioni/scontri/scambi + </a:t>
            </a:r>
            <a:r>
              <a:rPr lang="it-IT" dirty="0" err="1"/>
              <a:t>cryptovalute</a:t>
            </a:r>
            <a:r>
              <a:rPr lang="it-IT" dirty="0"/>
              <a:t> ad hoc (</a:t>
            </a:r>
            <a:r>
              <a:rPr lang="it-IT" dirty="0" err="1"/>
              <a:t>fungible</a:t>
            </a:r>
            <a:r>
              <a:rPr lang="it-IT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BC necessaria per garantire l’unicità delle proprietà dei token, mantenendo la loro natura non-</a:t>
            </a:r>
            <a:r>
              <a:rPr lang="it-IT" dirty="0" err="1"/>
              <a:t>fungible</a:t>
            </a:r>
            <a:endParaRPr lang="it-IT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Vantaggi: assegnazione decentralizzata dei mostri, nessuno può imbrogliare sulle loro statistiche e proprietà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 err="1"/>
              <a:t>Fit</a:t>
            </a:r>
            <a:r>
              <a:rPr lang="it-IT" sz="2400" dirty="0"/>
              <a:t>: la </a:t>
            </a:r>
            <a:r>
              <a:rPr lang="it-IT" sz="2400" dirty="0" err="1"/>
              <a:t>collezionabilità</a:t>
            </a:r>
            <a:r>
              <a:rPr lang="it-IT" sz="2400" dirty="0"/>
              <a:t> dei token richiede di evitare doppioni e avere sempre chiaro chi è il proprietario</a:t>
            </a:r>
          </a:p>
        </p:txBody>
      </p:sp>
    </p:spTree>
    <p:extLst>
      <p:ext uri="{BB962C8B-B14F-4D97-AF65-F5344CB8AC3E}">
        <p14:creationId xmlns:p14="http://schemas.microsoft.com/office/powerpoint/2010/main" val="364375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BB17F6-A5A0-BE0E-38A2-987B23BF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86" y="1259661"/>
            <a:ext cx="8482627" cy="50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CC4564FF-2F91-4391-D293-87DEF9D5BB85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Contracts</a:t>
            </a:r>
            <a:r>
              <a:rPr lang="it-IT" dirty="0"/>
              <a:t>: generazione, scambio, partite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Tokens: rappresentazione mostri (non-</a:t>
            </a:r>
            <a:r>
              <a:rPr lang="it-IT" dirty="0" err="1"/>
              <a:t>fungible</a:t>
            </a:r>
            <a:r>
              <a:rPr lang="it-IT" dirty="0"/>
              <a:t>), </a:t>
            </a:r>
            <a:r>
              <a:rPr lang="it-IT" dirty="0" err="1"/>
              <a:t>currency</a:t>
            </a:r>
            <a:r>
              <a:rPr lang="it-IT" dirty="0"/>
              <a:t> (</a:t>
            </a:r>
            <a:r>
              <a:rPr lang="it-IT" dirty="0" err="1"/>
              <a:t>fungible</a:t>
            </a:r>
            <a:r>
              <a:rPr lang="it-IT" dirty="0"/>
              <a:t>) da spendere sul mercato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Communications: broadcast quando un nuovo mostro viene generato/scambiato.</a:t>
            </a:r>
          </a:p>
        </p:txBody>
      </p:sp>
    </p:spTree>
    <p:extLst>
      <p:ext uri="{BB962C8B-B14F-4D97-AF65-F5344CB8AC3E}">
        <p14:creationId xmlns:p14="http://schemas.microsoft.com/office/powerpoint/2010/main" val="143942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B8F726-C613-FDA9-F46C-8E1476F4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80" y="1127760"/>
            <a:ext cx="49276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ostro con riempimento a tinta unita">
            <a:extLst>
              <a:ext uri="{FF2B5EF4-FFF2-40B4-BE49-F238E27FC236}">
                <a16:creationId xmlns:a16="http://schemas.microsoft.com/office/drawing/2014/main" id="{9ACBCE53-C65C-3C25-8499-0BCF25BB3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220" y="2958624"/>
            <a:ext cx="914400" cy="91440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98FB863-D7C9-632E-49FE-B139C3168306}"/>
              </a:ext>
            </a:extLst>
          </p:cNvPr>
          <p:cNvCxnSpPr/>
          <p:nvPr/>
        </p:nvCxnSpPr>
        <p:spPr>
          <a:xfrm flipV="1">
            <a:off x="4907280" y="4084320"/>
            <a:ext cx="231140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571179-CAB3-AF19-6706-841942F0652B}"/>
              </a:ext>
            </a:extLst>
          </p:cNvPr>
          <p:cNvSpPr txBox="1"/>
          <p:nvPr/>
        </p:nvSpPr>
        <p:spPr>
          <a:xfrm>
            <a:off x="4185920" y="4958080"/>
            <a:ext cx="140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Palesemente generato con AI (no-</a:t>
            </a:r>
            <a:r>
              <a:rPr lang="it-IT" dirty="0" err="1"/>
              <a:t>cap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822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D499DB03-DD62-463E-B2BE-B9E01A7A0830}"/>
              </a:ext>
            </a:extLst>
          </p:cNvPr>
          <p:cNvCxnSpPr>
            <a:cxnSpLocks/>
          </p:cNvCxnSpPr>
          <p:nvPr/>
        </p:nvCxnSpPr>
        <p:spPr>
          <a:xfrm>
            <a:off x="3616960" y="4084320"/>
            <a:ext cx="152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F6884EAF-6B93-BDA0-E8B6-C83C43EB28F5}"/>
              </a:ext>
            </a:extLst>
          </p:cNvPr>
          <p:cNvSpPr/>
          <p:nvPr/>
        </p:nvSpPr>
        <p:spPr>
          <a:xfrm>
            <a:off x="513842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D56B559-B9BF-972A-36B5-592A0368E6EA}"/>
              </a:ext>
            </a:extLst>
          </p:cNvPr>
          <p:cNvSpPr/>
          <p:nvPr/>
        </p:nvSpPr>
        <p:spPr>
          <a:xfrm>
            <a:off x="513842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</p:spTree>
    <p:extLst>
      <p:ext uri="{BB962C8B-B14F-4D97-AF65-F5344CB8AC3E}">
        <p14:creationId xmlns:p14="http://schemas.microsoft.com/office/powerpoint/2010/main" val="210561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Issues and </a:t>
            </a:r>
            <a:r>
              <a:rPr lang="it-IT" dirty="0" err="1"/>
              <a:t>limitations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Integrazione dell’AI per creazione dei mostri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Gestione non-</a:t>
            </a:r>
            <a:r>
              <a:rPr lang="it-IT" dirty="0" err="1"/>
              <a:t>fungible</a:t>
            </a:r>
            <a:r>
              <a:rPr lang="it-IT" dirty="0"/>
              <a:t> tokens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619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Recap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Gotta </a:t>
            </a:r>
            <a:r>
              <a:rPr lang="it-IT" dirty="0" err="1"/>
              <a:t>catch’em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(abbiamo caramelle e foto di gattini)</a:t>
            </a:r>
          </a:p>
        </p:txBody>
      </p:sp>
    </p:spTree>
    <p:extLst>
      <p:ext uri="{BB962C8B-B14F-4D97-AF65-F5344CB8AC3E}">
        <p14:creationId xmlns:p14="http://schemas.microsoft.com/office/powerpoint/2010/main" val="40245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82904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F338DF7E-4AD4-6285-6258-D9AB19435F9E}"/>
              </a:ext>
            </a:extLst>
          </p:cNvPr>
          <p:cNvSpPr>
            <a:spLocks/>
          </p:cNvSpPr>
          <p:nvPr/>
        </p:nvSpPr>
        <p:spPr>
          <a:xfrm>
            <a:off x="12918280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460E5E2D-5D3A-491C-73B2-4D5D08B8502D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74E18A4-7301-71FC-628F-A0BFB1F235C3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B9279350-D1CA-3D14-46F8-3CE22EA4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656D10A0-3214-1374-03B5-0677DE67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15BA8C3F-AABC-EB59-72D1-BC24EE61D49D}"/>
                </a:ext>
              </a:extLst>
            </p:cNvPr>
            <p:cNvGrpSpPr/>
            <p:nvPr/>
          </p:nvGrpSpPr>
          <p:grpSpPr>
            <a:xfrm>
              <a:off x="5854262" y="2353644"/>
              <a:ext cx="4445876" cy="2778251"/>
              <a:chOff x="5854262" y="2285952"/>
              <a:chExt cx="4445876" cy="2778251"/>
            </a:xfrm>
          </p:grpSpPr>
          <p:sp>
            <p:nvSpPr>
              <p:cNvPr id="21" name="Rettangolo con angoli arrotondati 20">
                <a:extLst>
                  <a:ext uri="{FF2B5EF4-FFF2-40B4-BE49-F238E27FC236}">
                    <a16:creationId xmlns:a16="http://schemas.microsoft.com/office/drawing/2014/main" id="{ECC32713-50E2-BC14-5628-6923D13AC44D}"/>
                  </a:ext>
                </a:extLst>
              </p:cNvPr>
              <p:cNvSpPr/>
              <p:nvPr/>
            </p:nvSpPr>
            <p:spPr>
              <a:xfrm>
                <a:off x="5854262" y="2285952"/>
                <a:ext cx="4445876" cy="1289909"/>
              </a:xfrm>
              <a:prstGeom prst="roundRect">
                <a:avLst/>
              </a:prstGeom>
              <a:gradFill flip="none" rotWithShape="1">
                <a:gsLst>
                  <a:gs pos="39000">
                    <a:srgbClr val="50636C">
                      <a:alpha val="67000"/>
                    </a:srgbClr>
                  </a:gs>
                  <a:gs pos="99000">
                    <a:srgbClr val="131F2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5063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Trading and tasks</a:t>
                </a:r>
              </a:p>
            </p:txBody>
          </p:sp>
          <p:sp>
            <p:nvSpPr>
              <p:cNvPr id="23" name="Rettangolo con angoli arrotondati 22">
                <a:extLst>
                  <a:ext uri="{FF2B5EF4-FFF2-40B4-BE49-F238E27FC236}">
                    <a16:creationId xmlns:a16="http://schemas.microsoft.com/office/drawing/2014/main" id="{43BC0489-7D52-9D6F-59CF-270AA38DBCE3}"/>
                  </a:ext>
                </a:extLst>
              </p:cNvPr>
              <p:cNvSpPr/>
              <p:nvPr/>
            </p:nvSpPr>
            <p:spPr>
              <a:xfrm>
                <a:off x="5854262" y="3774294"/>
                <a:ext cx="4445876" cy="1289909"/>
              </a:xfrm>
              <a:prstGeom prst="roundRect">
                <a:avLst/>
              </a:prstGeom>
              <a:gradFill flip="none" rotWithShape="1">
                <a:gsLst>
                  <a:gs pos="39000">
                    <a:srgbClr val="50636C">
                      <a:alpha val="67000"/>
                    </a:srgbClr>
                  </a:gs>
                  <a:gs pos="99000">
                    <a:srgbClr val="131F2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5063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Market with </a:t>
                </a:r>
                <a:r>
                  <a:rPr lang="it-IT" sz="2800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fungible</a:t>
                </a:r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token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F5999377-23C2-DDFF-ADDF-71B9B8BBF23D}"/>
              </a:ext>
            </a:extLst>
          </p:cNvPr>
          <p:cNvGrpSpPr/>
          <p:nvPr/>
        </p:nvGrpSpPr>
        <p:grpSpPr>
          <a:xfrm>
            <a:off x="-10818022" y="753666"/>
            <a:ext cx="10091737" cy="5350668"/>
            <a:chOff x="1050132" y="753666"/>
            <a:chExt cx="10091737" cy="5350668"/>
          </a:xfrm>
        </p:grpSpPr>
        <p:sp>
          <p:nvSpPr>
            <p:cNvPr id="15" name="Rettangolo con due angoli in diagonale ritagliati 14">
              <a:extLst>
                <a:ext uri="{FF2B5EF4-FFF2-40B4-BE49-F238E27FC236}">
                  <a16:creationId xmlns:a16="http://schemas.microsoft.com/office/drawing/2014/main" id="{C346DC28-A609-BE56-D5C6-13B94653F119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28E7AFF-BEFD-F3C4-A973-3E418649151F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AEFFDC12-B555-3D2F-C918-438206D15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8" name="Immagine 17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34C41C3A-C85E-D98A-CA29-939DC709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AB5376CB-CB25-1CD5-FE19-9D230AA1DC3A}"/>
                </a:ext>
              </a:extLst>
            </p:cNvPr>
            <p:cNvGrpSpPr/>
            <p:nvPr/>
          </p:nvGrpSpPr>
          <p:grpSpPr>
            <a:xfrm>
              <a:off x="5854262" y="2353644"/>
              <a:ext cx="4445876" cy="2778251"/>
              <a:chOff x="5854262" y="2285952"/>
              <a:chExt cx="4445876" cy="2778251"/>
            </a:xfrm>
          </p:grpSpPr>
          <p:sp>
            <p:nvSpPr>
              <p:cNvPr id="20" name="Rettangolo con angoli arrotondati 19">
                <a:extLst>
                  <a:ext uri="{FF2B5EF4-FFF2-40B4-BE49-F238E27FC236}">
                    <a16:creationId xmlns:a16="http://schemas.microsoft.com/office/drawing/2014/main" id="{12736043-3857-FC07-E2BF-F796F356D62D}"/>
                  </a:ext>
                </a:extLst>
              </p:cNvPr>
              <p:cNvSpPr/>
              <p:nvPr/>
            </p:nvSpPr>
            <p:spPr>
              <a:xfrm>
                <a:off x="5854262" y="2285952"/>
                <a:ext cx="4445876" cy="1289909"/>
              </a:xfrm>
              <a:prstGeom prst="roundRect">
                <a:avLst/>
              </a:prstGeom>
              <a:gradFill flip="none" rotWithShape="1">
                <a:gsLst>
                  <a:gs pos="39000">
                    <a:srgbClr val="50636C">
                      <a:alpha val="67000"/>
                    </a:srgbClr>
                  </a:gs>
                  <a:gs pos="99000">
                    <a:srgbClr val="131F2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5063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Trading and tasks</a:t>
                </a:r>
              </a:p>
            </p:txBody>
          </p:sp>
          <p:sp>
            <p:nvSpPr>
              <p:cNvPr id="21" name="Rettangolo con angoli arrotondati 20">
                <a:extLst>
                  <a:ext uri="{FF2B5EF4-FFF2-40B4-BE49-F238E27FC236}">
                    <a16:creationId xmlns:a16="http://schemas.microsoft.com/office/drawing/2014/main" id="{E1857843-C305-2816-814A-28381895A5EB}"/>
                  </a:ext>
                </a:extLst>
              </p:cNvPr>
              <p:cNvSpPr/>
              <p:nvPr/>
            </p:nvSpPr>
            <p:spPr>
              <a:xfrm>
                <a:off x="5854262" y="3774294"/>
                <a:ext cx="4445876" cy="1289909"/>
              </a:xfrm>
              <a:prstGeom prst="roundRect">
                <a:avLst/>
              </a:prstGeom>
              <a:gradFill flip="none" rotWithShape="1">
                <a:gsLst>
                  <a:gs pos="39000">
                    <a:srgbClr val="50636C">
                      <a:alpha val="67000"/>
                    </a:srgbClr>
                  </a:gs>
                  <a:gs pos="99000">
                    <a:srgbClr val="131F2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5063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Market with </a:t>
                </a:r>
                <a:r>
                  <a:rPr lang="it-IT" sz="2800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fungible</a:t>
                </a:r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token</a:t>
                </a:r>
              </a:p>
            </p:txBody>
          </p:sp>
        </p:grp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88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state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8C8790-966D-CD09-D68C-5E4B03AFE07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554659C-0070-8855-FB77-180754442911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7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24000" rtlCol="0" anchor="ctr"/>
          <a:lstStyle/>
          <a:p>
            <a:pPr algn="ctr"/>
            <a:r>
              <a:rPr lang="it-IT" sz="31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1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Store state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687E3D-D167-4B97-7AF2-C624E11567F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3ED1B9C-72E7-5AF2-5E85-D74F2F7D3D0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TTP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0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 err="1">
                <a:solidFill>
                  <a:srgbClr val="A99A66"/>
                </a:solidFill>
              </a:rPr>
              <a:t>Known</a:t>
            </a:r>
            <a:r>
              <a:rPr lang="it-IT" sz="100" b="1" dirty="0">
                <a:solidFill>
                  <a:srgbClr val="A99A66"/>
                </a:solidFill>
              </a:rPr>
              <a:t> writers?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D7C52-CE3B-F036-4BA1-1C89CB46C72E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59261A5-210E-2A53-4881-9D1840B8ECA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anyone ever had a figurine manager?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43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1545</TotalTime>
  <Words>413</Words>
  <Application>Microsoft Office PowerPoint</Application>
  <PresentationFormat>Widescreen</PresentationFormat>
  <Paragraphs>141</Paragraphs>
  <Slides>21</Slides>
  <Notes>21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Context</vt:lpstr>
      <vt:lpstr>Context</vt:lpstr>
      <vt:lpstr>Approach</vt:lpstr>
      <vt:lpstr>Prototype</vt:lpstr>
      <vt:lpstr>Prototype</vt:lpstr>
      <vt:lpstr>Issues and limitations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52</cp:revision>
  <dcterms:created xsi:type="dcterms:W3CDTF">2023-11-30T16:56:28Z</dcterms:created>
  <dcterms:modified xsi:type="dcterms:W3CDTF">2023-12-04T19:39:45Z</dcterms:modified>
</cp:coreProperties>
</file>